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899" r:id="rId1"/>
    <p:sldMasterId id="2147484188" r:id="rId2"/>
    <p:sldMasterId id="2147484607" r:id="rId3"/>
  </p:sldMasterIdLst>
  <p:notesMasterIdLst>
    <p:notesMasterId r:id="rId52"/>
  </p:notesMasterIdLst>
  <p:handoutMasterIdLst>
    <p:handoutMasterId r:id="rId53"/>
  </p:handoutMasterIdLst>
  <p:sldIdLst>
    <p:sldId id="387" r:id="rId4"/>
    <p:sldId id="389" r:id="rId5"/>
    <p:sldId id="393" r:id="rId6"/>
    <p:sldId id="301" r:id="rId7"/>
    <p:sldId id="394" r:id="rId8"/>
    <p:sldId id="451" r:id="rId9"/>
    <p:sldId id="452" r:id="rId10"/>
    <p:sldId id="453" r:id="rId11"/>
    <p:sldId id="454" r:id="rId12"/>
    <p:sldId id="455" r:id="rId13"/>
    <p:sldId id="302" r:id="rId14"/>
    <p:sldId id="472" r:id="rId15"/>
    <p:sldId id="473" r:id="rId16"/>
    <p:sldId id="478" r:id="rId17"/>
    <p:sldId id="474" r:id="rId18"/>
    <p:sldId id="476" r:id="rId19"/>
    <p:sldId id="477" r:id="rId20"/>
    <p:sldId id="457" r:id="rId21"/>
    <p:sldId id="282" r:id="rId22"/>
    <p:sldId id="458" r:id="rId23"/>
    <p:sldId id="459" r:id="rId24"/>
    <p:sldId id="460" r:id="rId25"/>
    <p:sldId id="398" r:id="rId26"/>
    <p:sldId id="461" r:id="rId27"/>
    <p:sldId id="462" r:id="rId28"/>
    <p:sldId id="463" r:id="rId29"/>
    <p:sldId id="408" r:id="rId30"/>
    <p:sldId id="464" r:id="rId31"/>
    <p:sldId id="400" r:id="rId32"/>
    <p:sldId id="465" r:id="rId33"/>
    <p:sldId id="466" r:id="rId34"/>
    <p:sldId id="467" r:id="rId35"/>
    <p:sldId id="468" r:id="rId36"/>
    <p:sldId id="469" r:id="rId37"/>
    <p:sldId id="470" r:id="rId38"/>
    <p:sldId id="415" r:id="rId39"/>
    <p:sldId id="414" r:id="rId40"/>
    <p:sldId id="348" r:id="rId41"/>
    <p:sldId id="349" r:id="rId42"/>
    <p:sldId id="350" r:id="rId43"/>
    <p:sldId id="351" r:id="rId44"/>
    <p:sldId id="471" r:id="rId45"/>
    <p:sldId id="353" r:id="rId46"/>
    <p:sldId id="446" r:id="rId47"/>
    <p:sldId id="449" r:id="rId48"/>
    <p:sldId id="284" r:id="rId49"/>
    <p:sldId id="304" r:id="rId50"/>
    <p:sldId id="439" r:id="rId5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/>
        </p14:section>
        <p14:section name="Обзор и цели" id="{ABA716BF-3A5C-4ADB-94C9-CFEF84EBA240}">
          <p14:sldIdLst>
            <p14:sldId id="387"/>
            <p14:sldId id="389"/>
            <p14:sldId id="393"/>
            <p14:sldId id="301"/>
            <p14:sldId id="394"/>
            <p14:sldId id="451"/>
            <p14:sldId id="452"/>
            <p14:sldId id="453"/>
            <p14:sldId id="454"/>
            <p14:sldId id="455"/>
            <p14:sldId id="302"/>
            <p14:sldId id="472"/>
            <p14:sldId id="473"/>
            <p14:sldId id="478"/>
            <p14:sldId id="474"/>
            <p14:sldId id="476"/>
            <p14:sldId id="477"/>
            <p14:sldId id="457"/>
            <p14:sldId id="282"/>
            <p14:sldId id="458"/>
            <p14:sldId id="459"/>
            <p14:sldId id="460"/>
            <p14:sldId id="398"/>
            <p14:sldId id="461"/>
            <p14:sldId id="462"/>
            <p14:sldId id="463"/>
            <p14:sldId id="408"/>
            <p14:sldId id="464"/>
            <p14:sldId id="400"/>
            <p14:sldId id="465"/>
            <p14:sldId id="466"/>
            <p14:sldId id="467"/>
            <p14:sldId id="468"/>
            <p14:sldId id="469"/>
            <p14:sldId id="470"/>
            <p14:sldId id="415"/>
            <p14:sldId id="414"/>
            <p14:sldId id="348"/>
            <p14:sldId id="349"/>
            <p14:sldId id="350"/>
            <p14:sldId id="351"/>
            <p14:sldId id="471"/>
            <p14:sldId id="353"/>
            <p14:sldId id="446"/>
            <p14:sldId id="449"/>
            <p14:sldId id="284"/>
            <p14:sldId id="304"/>
            <p14:sldId id="43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3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31" userDrawn="1">
          <p15:clr>
            <a:srgbClr val="A4A3A4"/>
          </p15:clr>
        </p15:guide>
        <p15:guide id="5" orient="horz" pos="3080" userDrawn="1">
          <p15:clr>
            <a:srgbClr val="A4A3A4"/>
          </p15:clr>
        </p15:guide>
        <p15:guide id="6" orient="horz" pos="3109" userDrawn="1">
          <p15:clr>
            <a:srgbClr val="A4A3A4"/>
          </p15:clr>
        </p15:guide>
        <p15:guide id="7" pos="2094" userDrawn="1">
          <p15:clr>
            <a:srgbClr val="A4A3A4"/>
          </p15:clr>
        </p15:guide>
        <p15:guide id="8" pos="2122" userDrawn="1">
          <p15:clr>
            <a:srgbClr val="A4A3A4"/>
          </p15:clr>
        </p15:guide>
        <p15:guide id="9" orient="horz" pos="3127">
          <p15:clr>
            <a:srgbClr val="A4A3A4"/>
          </p15:clr>
        </p15:guide>
        <p15:guide id="10" orient="horz" pos="3156">
          <p15:clr>
            <a:srgbClr val="A4A3A4"/>
          </p15:clr>
        </p15:guide>
        <p15:guide id="11" orient="horz" pos="3104">
          <p15:clr>
            <a:srgbClr val="A4A3A4"/>
          </p15:clr>
        </p15:guide>
        <p15:guide id="12" orient="horz" pos="3134">
          <p15:clr>
            <a:srgbClr val="A4A3A4"/>
          </p15:clr>
        </p15:guide>
        <p15:guide id="13" pos="2141">
          <p15:clr>
            <a:srgbClr val="A4A3A4"/>
          </p15:clr>
        </p15:guide>
        <p15:guide id="14" pos="2170">
          <p15:clr>
            <a:srgbClr val="A4A3A4"/>
          </p15:clr>
        </p15:guide>
        <p15:guide id="15" pos="2132">
          <p15:clr>
            <a:srgbClr val="A4A3A4"/>
          </p15:clr>
        </p15:guide>
        <p15:guide id="16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CC66FF"/>
    <a:srgbClr val="6699FF"/>
    <a:srgbClr val="FF99CC"/>
    <a:srgbClr val="0066FF"/>
    <a:srgbClr val="FF3399"/>
    <a:srgbClr val="FF7C80"/>
    <a:srgbClr val="FF9999"/>
    <a:srgbClr val="FF5050"/>
    <a:srgbClr val="FF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58" autoAdjust="0"/>
  </p:normalViewPr>
  <p:slideViewPr>
    <p:cSldViewPr>
      <p:cViewPr>
        <p:scale>
          <a:sx n="70" d="100"/>
          <a:sy n="70" d="100"/>
        </p:scale>
        <p:origin x="-127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103"/>
        <p:guide orient="horz" pos="3131"/>
        <p:guide orient="horz" pos="3080"/>
        <p:guide orient="horz" pos="3109"/>
        <p:guide orient="horz" pos="3127"/>
        <p:guide orient="horz" pos="3156"/>
        <p:guide orient="horz" pos="3104"/>
        <p:guide orient="horz" pos="3134"/>
        <p:guide pos="2103"/>
        <p:guide pos="2131"/>
        <p:guide pos="2094"/>
        <p:guide pos="2122"/>
        <p:guide pos="2141"/>
        <p:guide pos="2170"/>
        <p:guide pos="2132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9;&#1084;\Downloads\&#1086;&#1090;&#1095;&#1077;&#1090;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1402000-Техническая эксплуатация дорожно-строительных машин (по видам) 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(1).xlsx]Sheet1'!$U$5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(1).xlsx]Sheet1'!$T$6:$T$11</c:f>
              <c:strCache>
                <c:ptCount val="6"/>
                <c:pt idx="0">
                  <c:v>МАК-19 </c:v>
                </c:pt>
                <c:pt idx="1">
                  <c:v>МЭО-19 </c:v>
                </c:pt>
                <c:pt idx="2">
                  <c:v>МАК-Г-19 </c:v>
                </c:pt>
                <c:pt idx="3">
                  <c:v>МЭО-Г-19 </c:v>
                </c:pt>
                <c:pt idx="4">
                  <c:v>МАК-18 </c:v>
                </c:pt>
                <c:pt idx="5">
                  <c:v>МЭО-18 </c:v>
                </c:pt>
              </c:strCache>
            </c:strRef>
          </c:cat>
          <c:val>
            <c:numRef>
              <c:f>'[отчет (1).xlsx]Sheet1'!$U$6:$U$11</c:f>
              <c:numCache>
                <c:formatCode>General</c:formatCode>
                <c:ptCount val="6"/>
                <c:pt idx="0">
                  <c:v>20</c:v>
                </c:pt>
                <c:pt idx="1">
                  <c:v>33</c:v>
                </c:pt>
                <c:pt idx="2">
                  <c:v>29</c:v>
                </c:pt>
                <c:pt idx="3">
                  <c:v>20</c:v>
                </c:pt>
                <c:pt idx="4">
                  <c:v>35</c:v>
                </c:pt>
                <c:pt idx="5">
                  <c:v>47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(1).xlsx]Sheet1'!$V$5</c:f>
              <c:strCache>
                <c:ptCount val="1"/>
                <c:pt idx="0">
                  <c:v>%   успеваемости </c:v>
                </c:pt>
              </c:strCache>
            </c:strRef>
          </c:tx>
          <c:invertIfNegative val="0"/>
          <c:cat>
            <c:strRef>
              <c:f>'[отчет (1).xlsx]Sheet1'!$T$6:$T$11</c:f>
              <c:strCache>
                <c:ptCount val="6"/>
                <c:pt idx="0">
                  <c:v>МАК-19 </c:v>
                </c:pt>
                <c:pt idx="1">
                  <c:v>МЭО-19 </c:v>
                </c:pt>
                <c:pt idx="2">
                  <c:v>МАК-Г-19 </c:v>
                </c:pt>
                <c:pt idx="3">
                  <c:v>МЭО-Г-19 </c:v>
                </c:pt>
                <c:pt idx="4">
                  <c:v>МАК-18 </c:v>
                </c:pt>
                <c:pt idx="5">
                  <c:v>МЭО-18 </c:v>
                </c:pt>
              </c:strCache>
            </c:strRef>
          </c:cat>
          <c:val>
            <c:numRef>
              <c:f>'[отчет (1).xlsx]Sheet1'!$V$6:$V$11</c:f>
              <c:numCache>
                <c:formatCode>General</c:formatCode>
                <c:ptCount val="6"/>
                <c:pt idx="0">
                  <c:v>80</c:v>
                </c:pt>
                <c:pt idx="1">
                  <c:v>93</c:v>
                </c:pt>
                <c:pt idx="2">
                  <c:v>100</c:v>
                </c:pt>
                <c:pt idx="3">
                  <c:v>100</c:v>
                </c:pt>
                <c:pt idx="4">
                  <c:v>91</c:v>
                </c:pt>
                <c:pt idx="5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558784"/>
        <c:axId val="149560320"/>
        <c:axId val="0"/>
      </c:bar3DChart>
      <c:catAx>
        <c:axId val="1495587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560320"/>
        <c:crosses val="autoZero"/>
        <c:auto val="1"/>
        <c:lblAlgn val="ctr"/>
        <c:lblOffset val="100"/>
        <c:noMultiLvlLbl val="0"/>
      </c:catAx>
      <c:valAx>
        <c:axId val="149560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5587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1401000-Строительство и эксплуатации зданий и сооружений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11309980709214128"/>
          <c:y val="1.734780319213238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(1).xlsx]Sheet1'!$X$14:$X$15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(1).xlsx]Sheet1'!$W$16:$W$17</c:f>
              <c:strCache>
                <c:ptCount val="2"/>
                <c:pt idx="0">
                  <c:v>Ш-19 </c:v>
                </c:pt>
                <c:pt idx="1">
                  <c:v>Ш-Г-19 </c:v>
                </c:pt>
              </c:strCache>
            </c:strRef>
          </c:cat>
          <c:val>
            <c:numRef>
              <c:f>'[отчет (1).xlsx]Sheet1'!$X$16:$X$17</c:f>
              <c:numCache>
                <c:formatCode>General</c:formatCode>
                <c:ptCount val="2"/>
                <c:pt idx="0">
                  <c:v>0</c:v>
                </c:pt>
                <c:pt idx="1">
                  <c:v>31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(1).xlsx]Sheet1'!$Y$14:$Y$15</c:f>
              <c:strCache>
                <c:ptCount val="1"/>
                <c:pt idx="0">
                  <c:v>%  успеваемости </c:v>
                </c:pt>
              </c:strCache>
            </c:strRef>
          </c:tx>
          <c:invertIfNegative val="0"/>
          <c:cat>
            <c:strRef>
              <c:f>'[отчет (1).xlsx]Sheet1'!$W$16:$W$17</c:f>
              <c:strCache>
                <c:ptCount val="2"/>
                <c:pt idx="0">
                  <c:v>Ш-19 </c:v>
                </c:pt>
                <c:pt idx="1">
                  <c:v>Ш-Г-19 </c:v>
                </c:pt>
              </c:strCache>
            </c:strRef>
          </c:cat>
          <c:val>
            <c:numRef>
              <c:f>'[отчет (1).xlsx]Sheet1'!$Y$16:$Y$17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616896"/>
        <c:axId val="149622784"/>
        <c:axId val="0"/>
      </c:bar3DChart>
      <c:catAx>
        <c:axId val="1496168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622784"/>
        <c:crosses val="autoZero"/>
        <c:auto val="1"/>
        <c:lblAlgn val="ctr"/>
        <c:lblOffset val="100"/>
        <c:noMultiLvlLbl val="0"/>
      </c:catAx>
      <c:valAx>
        <c:axId val="1496227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6168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1224000- Производство молочной продукции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(1).xlsx]Sheet1'!$U$18:$U$19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(1).xlsx]Sheet1'!$T$20:$T$21</c:f>
              <c:strCache>
                <c:ptCount val="2"/>
                <c:pt idx="0">
                  <c:v>ПМП-19 </c:v>
                </c:pt>
                <c:pt idx="1">
                  <c:v>СӨӨ-19 </c:v>
                </c:pt>
              </c:strCache>
            </c:strRef>
          </c:cat>
          <c:val>
            <c:numRef>
              <c:f>'[отчет (1).xlsx]Sheet1'!$U$20:$U$21</c:f>
              <c:numCache>
                <c:formatCode>General</c:formatCode>
                <c:ptCount val="2"/>
                <c:pt idx="0">
                  <c:v>33</c:v>
                </c:pt>
                <c:pt idx="1">
                  <c:v>53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(1).xlsx]Sheet1'!$V$18:$V$19</c:f>
              <c:strCache>
                <c:ptCount val="1"/>
                <c:pt idx="0">
                  <c:v>%  успеваемости </c:v>
                </c:pt>
              </c:strCache>
            </c:strRef>
          </c:tx>
          <c:invertIfNegative val="0"/>
          <c:cat>
            <c:strRef>
              <c:f>'[отчет (1).xlsx]Sheet1'!$T$20:$T$21</c:f>
              <c:strCache>
                <c:ptCount val="2"/>
                <c:pt idx="0">
                  <c:v>ПМП-19 </c:v>
                </c:pt>
                <c:pt idx="1">
                  <c:v>СӨӨ-19 </c:v>
                </c:pt>
              </c:strCache>
            </c:strRef>
          </c:cat>
          <c:val>
            <c:numRef>
              <c:f>'[отчет (1).xlsx]Sheet1'!$V$20:$V$21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662720"/>
        <c:axId val="149664512"/>
        <c:axId val="0"/>
      </c:bar3DChart>
      <c:catAx>
        <c:axId val="149662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9664512"/>
        <c:crosses val="autoZero"/>
        <c:auto val="1"/>
        <c:lblAlgn val="ctr"/>
        <c:lblOffset val="100"/>
        <c:noMultiLvlLbl val="0"/>
      </c:catAx>
      <c:valAx>
        <c:axId val="1496645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6627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1201000-Техническое обслуживание, ремонт и эксплуатация  автомобильного транспорта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(1).xlsx]Sheet1'!$U$28:$U$29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(1).xlsx]Sheet1'!$T$30:$T$34</c:f>
              <c:strCache>
                <c:ptCount val="5"/>
                <c:pt idx="0">
                  <c:v>АКҚК-2019</c:v>
                </c:pt>
                <c:pt idx="1">
                  <c:v>ТОРА-2019</c:v>
                </c:pt>
                <c:pt idx="2">
                  <c:v>ТОРА-Г-2019</c:v>
                </c:pt>
                <c:pt idx="3">
                  <c:v>СРА-2018</c:v>
                </c:pt>
                <c:pt idx="4">
                  <c:v>АЖС-2018</c:v>
                </c:pt>
              </c:strCache>
            </c:strRef>
          </c:cat>
          <c:val>
            <c:numRef>
              <c:f>'[отчет (1).xlsx]Sheet1'!$U$30:$U$34</c:f>
              <c:numCache>
                <c:formatCode>General</c:formatCode>
                <c:ptCount val="5"/>
                <c:pt idx="0">
                  <c:v>21</c:v>
                </c:pt>
                <c:pt idx="1">
                  <c:v>14</c:v>
                </c:pt>
                <c:pt idx="2">
                  <c:v>62</c:v>
                </c:pt>
                <c:pt idx="3">
                  <c:v>18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(1).xlsx]Sheet1'!$V$28:$V$29</c:f>
              <c:strCache>
                <c:ptCount val="1"/>
                <c:pt idx="0">
                  <c:v>%  успеваемости </c:v>
                </c:pt>
              </c:strCache>
            </c:strRef>
          </c:tx>
          <c:invertIfNegative val="0"/>
          <c:cat>
            <c:strRef>
              <c:f>'[отчет (1).xlsx]Sheet1'!$T$30:$T$34</c:f>
              <c:strCache>
                <c:ptCount val="5"/>
                <c:pt idx="0">
                  <c:v>АКҚК-2019</c:v>
                </c:pt>
                <c:pt idx="1">
                  <c:v>ТОРА-2019</c:v>
                </c:pt>
                <c:pt idx="2">
                  <c:v>ТОРА-Г-2019</c:v>
                </c:pt>
                <c:pt idx="3">
                  <c:v>СРА-2018</c:v>
                </c:pt>
                <c:pt idx="4">
                  <c:v>АЖС-2018</c:v>
                </c:pt>
              </c:strCache>
            </c:strRef>
          </c:cat>
          <c:val>
            <c:numRef>
              <c:f>'[отчет (1).xlsx]Sheet1'!$V$30:$V$34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887552"/>
        <c:axId val="180889088"/>
        <c:axId val="0"/>
      </c:bar3DChart>
      <c:catAx>
        <c:axId val="1808875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889088"/>
        <c:crosses val="autoZero"/>
        <c:auto val="1"/>
        <c:lblAlgn val="ctr"/>
        <c:lblOffset val="100"/>
        <c:noMultiLvlLbl val="0"/>
      </c:catAx>
      <c:valAx>
        <c:axId val="1808890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08875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0506000-Парикмахерское  искусство и декоративная косметика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427688057966584"/>
          <c:y val="5.791230493460925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(1).xlsx]Sheet1'!$AA$41:$AA$42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(1).xlsx]Sheet1'!$Z$43:$Z$44</c:f>
              <c:strCache>
                <c:ptCount val="2"/>
                <c:pt idx="0">
                  <c:v>ПМ-2019</c:v>
                </c:pt>
                <c:pt idx="1">
                  <c:v>ШМ-18</c:v>
                </c:pt>
              </c:strCache>
            </c:strRef>
          </c:cat>
          <c:val>
            <c:numRef>
              <c:f>'[отчет (1).xlsx]Sheet1'!$AA$43:$AA$44</c:f>
              <c:numCache>
                <c:formatCode>General</c:formatCode>
                <c:ptCount val="2"/>
                <c:pt idx="0">
                  <c:v>40</c:v>
                </c:pt>
                <c:pt idx="1">
                  <c:v>67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(1).xlsx]Sheet1'!$AB$41:$AB$42</c:f>
              <c:strCache>
                <c:ptCount val="1"/>
                <c:pt idx="0">
                  <c:v>%  успеваемости </c:v>
                </c:pt>
              </c:strCache>
            </c:strRef>
          </c:tx>
          <c:invertIfNegative val="0"/>
          <c:cat>
            <c:strRef>
              <c:f>'[отчет (1).xlsx]Sheet1'!$Z$43:$Z$44</c:f>
              <c:strCache>
                <c:ptCount val="2"/>
                <c:pt idx="0">
                  <c:v>ПМ-2019</c:v>
                </c:pt>
                <c:pt idx="1">
                  <c:v>ШМ-18</c:v>
                </c:pt>
              </c:strCache>
            </c:strRef>
          </c:cat>
          <c:val>
            <c:numRef>
              <c:f>'[отчет (1).xlsx]Sheet1'!$AB$43:$AB$44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941568"/>
        <c:axId val="180943104"/>
        <c:axId val="0"/>
      </c:bar3DChart>
      <c:catAx>
        <c:axId val="180941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943104"/>
        <c:crosses val="autoZero"/>
        <c:auto val="1"/>
        <c:lblAlgn val="ctr"/>
        <c:lblOffset val="100"/>
        <c:noMultiLvlLbl val="0"/>
      </c:catAx>
      <c:valAx>
        <c:axId val="1809431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09415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07174103237096E-2"/>
          <c:y val="0.21343759113444152"/>
          <c:w val="0.71341579177602799"/>
          <c:h val="0.670582531350247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(1).xlsx]Sheet1'!$AA$40</c:f>
              <c:strCache>
                <c:ptCount val="1"/>
                <c:pt idx="0">
                  <c:v>КК-2018</c:v>
                </c:pt>
              </c:strCache>
            </c:strRef>
          </c:tx>
          <c:invertIfNegative val="0"/>
          <c:cat>
            <c:strRef>
              <c:f>'[отчет (1).xlsx]Sheet1'!$AB$38:$AC$39</c:f>
              <c:strCache>
                <c:ptCount val="2"/>
                <c:pt idx="0">
                  <c:v>% качества </c:v>
                </c:pt>
                <c:pt idx="1">
                  <c:v>%  успеваемости </c:v>
                </c:pt>
              </c:strCache>
            </c:strRef>
          </c:cat>
          <c:val>
            <c:numRef>
              <c:f>'[отчет (1).xlsx]Sheet1'!$AB$40:$AC$40</c:f>
              <c:numCache>
                <c:formatCode>General</c:formatCode>
                <c:ptCount val="2"/>
                <c:pt idx="0">
                  <c:v>73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658944"/>
        <c:axId val="180660480"/>
        <c:axId val="0"/>
      </c:bar3DChart>
      <c:catAx>
        <c:axId val="180658944"/>
        <c:scaling>
          <c:orientation val="minMax"/>
        </c:scaling>
        <c:delete val="0"/>
        <c:axPos val="b"/>
        <c:majorTickMark val="out"/>
        <c:minorTickMark val="none"/>
        <c:tickLblPos val="nextTo"/>
        <c:crossAx val="180660480"/>
        <c:crosses val="autoZero"/>
        <c:auto val="1"/>
        <c:lblAlgn val="ctr"/>
        <c:lblOffset val="100"/>
        <c:noMultiLvlLbl val="0"/>
      </c:catAx>
      <c:valAx>
        <c:axId val="180660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6589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0508000-Организация питания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(1).xlsx]Sheet1'!$U$46:$U$47</c:f>
              <c:strCache>
                <c:ptCount val="1"/>
                <c:pt idx="0">
                  <c:v>% качества </c:v>
                </c:pt>
              </c:strCache>
            </c:strRef>
          </c:tx>
          <c:invertIfNegative val="0"/>
          <c:cat>
            <c:strRef>
              <c:f>'[отчет (1).xlsx]Sheet1'!$T$48:$T$60</c:f>
              <c:strCache>
                <c:ptCount val="13"/>
                <c:pt idx="0">
                  <c:v>ТҰ-19-1</c:v>
                </c:pt>
                <c:pt idx="1">
                  <c:v>ТҰ-19-2</c:v>
                </c:pt>
                <c:pt idx="2">
                  <c:v>ОП-19-3</c:v>
                </c:pt>
                <c:pt idx="3">
                  <c:v>ОП-19-4</c:v>
                </c:pt>
                <c:pt idx="4">
                  <c:v>П-2018</c:v>
                </c:pt>
                <c:pt idx="5">
                  <c:v>А-2018</c:v>
                </c:pt>
                <c:pt idx="6">
                  <c:v>ОП-18-1</c:v>
                </c:pt>
                <c:pt idx="7">
                  <c:v>ТҰ-18-2</c:v>
                </c:pt>
                <c:pt idx="8">
                  <c:v>ОП-18-3</c:v>
                </c:pt>
                <c:pt idx="9">
                  <c:v>ОПК-17-1</c:v>
                </c:pt>
                <c:pt idx="10">
                  <c:v>ТҰ-17-2</c:v>
                </c:pt>
                <c:pt idx="11">
                  <c:v>ОПК-17-3</c:v>
                </c:pt>
                <c:pt idx="12">
                  <c:v>ОПК-17-4</c:v>
                </c:pt>
              </c:strCache>
            </c:strRef>
          </c:cat>
          <c:val>
            <c:numRef>
              <c:f>'[отчет (1).xlsx]Sheet1'!$U$48:$U$60</c:f>
              <c:numCache>
                <c:formatCode>General</c:formatCode>
                <c:ptCount val="13"/>
                <c:pt idx="0">
                  <c:v>35</c:v>
                </c:pt>
                <c:pt idx="1">
                  <c:v>27</c:v>
                </c:pt>
                <c:pt idx="2">
                  <c:v>37</c:v>
                </c:pt>
                <c:pt idx="3">
                  <c:v>20</c:v>
                </c:pt>
                <c:pt idx="4">
                  <c:v>20</c:v>
                </c:pt>
                <c:pt idx="5">
                  <c:v>13</c:v>
                </c:pt>
                <c:pt idx="6">
                  <c:v>33</c:v>
                </c:pt>
                <c:pt idx="7">
                  <c:v>63</c:v>
                </c:pt>
                <c:pt idx="8">
                  <c:v>20</c:v>
                </c:pt>
                <c:pt idx="9">
                  <c:v>26</c:v>
                </c:pt>
                <c:pt idx="10">
                  <c:v>21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'[отчет (1).xlsx]Sheet1'!$V$46:$V$47</c:f>
              <c:strCache>
                <c:ptCount val="1"/>
                <c:pt idx="0">
                  <c:v>%  успеваемости </c:v>
                </c:pt>
              </c:strCache>
            </c:strRef>
          </c:tx>
          <c:invertIfNegative val="0"/>
          <c:cat>
            <c:strRef>
              <c:f>'[отчет (1).xlsx]Sheet1'!$T$48:$T$60</c:f>
              <c:strCache>
                <c:ptCount val="13"/>
                <c:pt idx="0">
                  <c:v>ТҰ-19-1</c:v>
                </c:pt>
                <c:pt idx="1">
                  <c:v>ТҰ-19-2</c:v>
                </c:pt>
                <c:pt idx="2">
                  <c:v>ОП-19-3</c:v>
                </c:pt>
                <c:pt idx="3">
                  <c:v>ОП-19-4</c:v>
                </c:pt>
                <c:pt idx="4">
                  <c:v>П-2018</c:v>
                </c:pt>
                <c:pt idx="5">
                  <c:v>А-2018</c:v>
                </c:pt>
                <c:pt idx="6">
                  <c:v>ОП-18-1</c:v>
                </c:pt>
                <c:pt idx="7">
                  <c:v>ТҰ-18-2</c:v>
                </c:pt>
                <c:pt idx="8">
                  <c:v>ОП-18-3</c:v>
                </c:pt>
                <c:pt idx="9">
                  <c:v>ОПК-17-1</c:v>
                </c:pt>
                <c:pt idx="10">
                  <c:v>ТҰ-17-2</c:v>
                </c:pt>
                <c:pt idx="11">
                  <c:v>ОПК-17-3</c:v>
                </c:pt>
                <c:pt idx="12">
                  <c:v>ОПК-17-4</c:v>
                </c:pt>
              </c:strCache>
            </c:strRef>
          </c:cat>
          <c:val>
            <c:numRef>
              <c:f>'[отчет (1).xlsx]Sheet1'!$V$48:$V$60</c:f>
              <c:numCache>
                <c:formatCode>General</c:formatCode>
                <c:ptCount val="13"/>
                <c:pt idx="0">
                  <c:v>94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85</c:v>
                </c:pt>
                <c:pt idx="5">
                  <c:v>100</c:v>
                </c:pt>
                <c:pt idx="6">
                  <c:v>100</c:v>
                </c:pt>
                <c:pt idx="7">
                  <c:v>91</c:v>
                </c:pt>
                <c:pt idx="8">
                  <c:v>93</c:v>
                </c:pt>
                <c:pt idx="9">
                  <c:v>100</c:v>
                </c:pt>
                <c:pt idx="10">
                  <c:v>93</c:v>
                </c:pt>
                <c:pt idx="11">
                  <c:v>93</c:v>
                </c:pt>
                <c:pt idx="12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707712"/>
        <c:axId val="180709248"/>
        <c:axId val="0"/>
      </c:bar3DChart>
      <c:catAx>
        <c:axId val="180707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709248"/>
        <c:crosses val="autoZero"/>
        <c:auto val="1"/>
        <c:lblAlgn val="ctr"/>
        <c:lblOffset val="100"/>
        <c:noMultiLvlLbl val="0"/>
      </c:catAx>
      <c:valAx>
        <c:axId val="1807092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0707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ru-RU" sz="4400"/>
            <a:t>2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ru-RU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ru-RU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ru-RU" sz="2800" dirty="0" smtClean="0">
              <a:effectLst/>
              <a:latin typeface="Times New Roman" pitchFamily="18" charset="0"/>
              <a:cs typeface="Times New Roman" pitchFamily="18" charset="0"/>
            </a:rPr>
            <a:t>Обратить внимание на резерв студентов с одной тройкой</a:t>
          </a:r>
          <a:endParaRPr lang="ru-RU" sz="28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ru-RU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ru-RU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ru-RU" sz="4400" dirty="0"/>
            <a:t>3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ru-RU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ru-RU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ru-RU" sz="2800" b="0" dirty="0" smtClean="0">
              <a:effectLst/>
              <a:latin typeface="Times New Roman" pitchFamily="18" charset="0"/>
              <a:cs typeface="Times New Roman" pitchFamily="18" charset="0"/>
            </a:rPr>
            <a:t>Добиваться повышения успеваемости и качества знаний студентов</a:t>
          </a:r>
          <a:endParaRPr lang="ru-RU" sz="2800" b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ru-RU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ru-RU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ru-RU" sz="2800" b="0" dirty="0" smtClean="0">
              <a:effectLst/>
              <a:latin typeface="Times New Roman" pitchFamily="18" charset="0"/>
              <a:cs typeface="Times New Roman" pitchFamily="18" charset="0"/>
            </a:rPr>
            <a:t>Студентам сдать  задолженности  по дисциплинам до </a:t>
          </a:r>
          <a:r>
            <a:rPr lang="ru-RU" sz="2800" b="0" smtClean="0">
              <a:effectLst/>
              <a:latin typeface="Times New Roman" pitchFamily="18" charset="0"/>
              <a:cs typeface="Times New Roman" pitchFamily="18" charset="0"/>
            </a:rPr>
            <a:t>1 ноября </a:t>
          </a:r>
          <a:r>
            <a:rPr lang="ru-RU" sz="2800" b="0" dirty="0" smtClean="0">
              <a:effectLst/>
              <a:latin typeface="Times New Roman" pitchFamily="18" charset="0"/>
              <a:cs typeface="Times New Roman" pitchFamily="18" charset="0"/>
            </a:rPr>
            <a:t>2020 года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ru-RU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ru-RU" sz="3200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ru-RU" sz="4400" dirty="0"/>
            <a:t>1</a:t>
          </a:r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ru-RU" sz="3200"/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ru-RU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ru-RU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 custScaleY="2274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ru-RU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ru-RU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 custScaleY="26087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ru-RU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ru-RU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 custScaleY="24267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B675FA9C-13C3-4C8D-BE4D-1F26778272EA}" type="presOf" srcId="{AA046201-5C4D-445E-BF0B-5C6D2B0A1945}" destId="{C04276DC-EE64-470A-B8BC-09067B8045FA}" srcOrd="0" destOrd="0" presId="urn:microsoft.com/office/officeart/2005/8/layout/vList5"/>
    <dgm:cxn modelId="{9E33E491-BB3B-481D-A715-54281AA362F7}" type="presOf" srcId="{F6FEADD9-F67D-41F5-BA4C-3C84956E7F46}" destId="{AAE7A1E6-6847-453D-B55B-8A82BF138C1D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2377B767-DE84-41D5-8559-3970DCB1D2A6}" type="presOf" srcId="{D1776C8F-2B10-4075-8DF7-7F65AB725ED5}" destId="{F5034101-5B7D-4FE7-B47A-5A48CF39606B}" srcOrd="0" destOrd="0" presId="urn:microsoft.com/office/officeart/2005/8/layout/vList5"/>
    <dgm:cxn modelId="{974D767C-596E-477D-A313-B695C7C18DB1}" type="presOf" srcId="{1E4D3931-0DBD-4211-A24A-6AF364284B1E}" destId="{D54B1729-BC98-42C1-9C6C-D65DCBA4358F}" srcOrd="0" destOrd="0" presId="urn:microsoft.com/office/officeart/2005/8/layout/vList5"/>
    <dgm:cxn modelId="{C734197D-DAB3-459A-B7D3-6E80E66DCC73}" type="presOf" srcId="{6BE4E373-0656-4EDC-821E-BE09C952B1F6}" destId="{C7C3E6FD-D83F-4BDA-907E-B5EE041DA931}" srcOrd="0" destOrd="0" presId="urn:microsoft.com/office/officeart/2005/8/layout/vList5"/>
    <dgm:cxn modelId="{034C9500-5760-4117-BF2D-E8B239543F14}" type="presOf" srcId="{74EE5CD8-078F-4590-BF9C-A341A294A016}" destId="{7E429971-BC57-430F-BB25-C0574E5E39E3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FBBE0A64-3825-42DD-89DE-838007B8C7A6}" type="presOf" srcId="{C59269D0-92A5-481C-BA64-727AFB0DD545}" destId="{B37A5355-225B-4C6F-AED7-6C620F99EECC}" srcOrd="0" destOrd="0" presId="urn:microsoft.com/office/officeart/2005/8/layout/vList5"/>
    <dgm:cxn modelId="{CB3F5FC7-90A1-4775-A1A8-58FF41304866}" type="presParOf" srcId="{AAE7A1E6-6847-453D-B55B-8A82BF138C1D}" destId="{C4407577-18A2-46E0-8805-2838042EB67A}" srcOrd="0" destOrd="0" presId="urn:microsoft.com/office/officeart/2005/8/layout/vList5"/>
    <dgm:cxn modelId="{BB8BD5C1-0E07-4A5C-BB2D-F54B443399B6}" type="presParOf" srcId="{C4407577-18A2-46E0-8805-2838042EB67A}" destId="{7E429971-BC57-430F-BB25-C0574E5E39E3}" srcOrd="0" destOrd="0" presId="urn:microsoft.com/office/officeart/2005/8/layout/vList5"/>
    <dgm:cxn modelId="{BC92C6C1-87DB-4910-A598-8EDB43530D70}" type="presParOf" srcId="{C4407577-18A2-46E0-8805-2838042EB67A}" destId="{D54B1729-BC98-42C1-9C6C-D65DCBA4358F}" srcOrd="1" destOrd="0" presId="urn:microsoft.com/office/officeart/2005/8/layout/vList5"/>
    <dgm:cxn modelId="{E6E32D88-FFEC-415E-A276-AC3CF43AB9E3}" type="presParOf" srcId="{AAE7A1E6-6847-453D-B55B-8A82BF138C1D}" destId="{AB8574CC-D4F2-4555-AEE3-F4EE58B11D03}" srcOrd="1" destOrd="0" presId="urn:microsoft.com/office/officeart/2005/8/layout/vList5"/>
    <dgm:cxn modelId="{1CEA672D-6989-4260-9E0C-EC79DCCE7496}" type="presParOf" srcId="{AAE7A1E6-6847-453D-B55B-8A82BF138C1D}" destId="{85B8F607-FDD8-476A-ADBE-E1250824F294}" srcOrd="2" destOrd="0" presId="urn:microsoft.com/office/officeart/2005/8/layout/vList5"/>
    <dgm:cxn modelId="{6A6E5144-8354-4163-8902-90BA7C650CC3}" type="presParOf" srcId="{85B8F607-FDD8-476A-ADBE-E1250824F294}" destId="{C04276DC-EE64-470A-B8BC-09067B8045FA}" srcOrd="0" destOrd="0" presId="urn:microsoft.com/office/officeart/2005/8/layout/vList5"/>
    <dgm:cxn modelId="{B8ED4832-4A4A-43EB-8889-BB65CC5807D7}" type="presParOf" srcId="{85B8F607-FDD8-476A-ADBE-E1250824F294}" destId="{B37A5355-225B-4C6F-AED7-6C620F99EECC}" srcOrd="1" destOrd="0" presId="urn:microsoft.com/office/officeart/2005/8/layout/vList5"/>
    <dgm:cxn modelId="{B315A652-61AC-4DB5-BE54-87B4DF3C6F74}" type="presParOf" srcId="{AAE7A1E6-6847-453D-B55B-8A82BF138C1D}" destId="{5ACAA866-A8A8-4183-97B5-CEEAB1525C60}" srcOrd="3" destOrd="0" presId="urn:microsoft.com/office/officeart/2005/8/layout/vList5"/>
    <dgm:cxn modelId="{ADF1AEFE-F0E9-4A95-BB88-3797BB71F2E1}" type="presParOf" srcId="{AAE7A1E6-6847-453D-B55B-8A82BF138C1D}" destId="{477213BE-9E91-4950-8451-7F60796F47F4}" srcOrd="4" destOrd="0" presId="urn:microsoft.com/office/officeart/2005/8/layout/vList5"/>
    <dgm:cxn modelId="{C4713BCD-11B1-4EAE-B8E5-D404B1ADD02C}" type="presParOf" srcId="{477213BE-9E91-4950-8451-7F60796F47F4}" destId="{F5034101-5B7D-4FE7-B47A-5A48CF39606B}" srcOrd="0" destOrd="0" presId="urn:microsoft.com/office/officeart/2005/8/layout/vList5"/>
    <dgm:cxn modelId="{9183C3B5-D4E3-4F66-87BF-184E228CC4A0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4375123" y="-2864091"/>
          <a:ext cx="1233018" cy="696498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smtClean="0">
              <a:effectLst/>
              <a:latin typeface="Times New Roman" pitchFamily="18" charset="0"/>
              <a:cs typeface="Times New Roman" pitchFamily="18" charset="0"/>
            </a:rPr>
            <a:t>Студентам сдать  задолженности  по дисциплинам до </a:t>
          </a:r>
          <a:r>
            <a:rPr lang="ru-RU" sz="2800" b="0" kern="1200" smtClean="0">
              <a:effectLst/>
              <a:latin typeface="Times New Roman" pitchFamily="18" charset="0"/>
              <a:cs typeface="Times New Roman" pitchFamily="18" charset="0"/>
            </a:rPr>
            <a:t>1 ноября </a:t>
          </a:r>
          <a:r>
            <a:rPr lang="ru-RU" sz="2800" b="0" kern="1200" dirty="0" smtClean="0">
              <a:effectLst/>
              <a:latin typeface="Times New Roman" pitchFamily="18" charset="0"/>
              <a:cs typeface="Times New Roman" pitchFamily="18" charset="0"/>
            </a:rPr>
            <a:t>2020 года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1509138" y="1894"/>
        <a:ext cx="6964989" cy="1233018"/>
      </dsp:txXfrm>
    </dsp:sp>
    <dsp:sp modelId="{7E429971-BC57-430F-BB25-C0574E5E39E3}">
      <dsp:nvSpPr>
        <dsp:cNvPr id="0" name=""/>
        <dsp:cNvSpPr/>
      </dsp:nvSpPr>
      <dsp:spPr>
        <a:xfrm>
          <a:off x="152" y="173415"/>
          <a:ext cx="1508984" cy="6776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/>
            <a:t>1</a:t>
          </a:r>
        </a:p>
      </dsp:txBody>
      <dsp:txXfrm>
        <a:off x="33232" y="206495"/>
        <a:ext cx="1442824" cy="611483"/>
      </dsp:txXfrm>
    </dsp:sp>
    <dsp:sp modelId="{B37A5355-225B-4C6F-AED7-6C620F99EECC}">
      <dsp:nvSpPr>
        <dsp:cNvPr id="0" name=""/>
        <dsp:cNvSpPr/>
      </dsp:nvSpPr>
      <dsp:spPr>
        <a:xfrm rot="5400000">
          <a:off x="4284522" y="-1506589"/>
          <a:ext cx="1414220" cy="6964989"/>
        </a:xfrm>
        <a:prstGeom prst="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effectLst/>
              <a:latin typeface="Times New Roman" pitchFamily="18" charset="0"/>
              <a:cs typeface="Times New Roman" pitchFamily="18" charset="0"/>
            </a:rPr>
            <a:t>Обратить внимание на резерв студентов с одной тройкой</a:t>
          </a:r>
          <a:endParaRPr lang="ru-RU" sz="28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509138" y="1268795"/>
        <a:ext cx="6964989" cy="1414220"/>
      </dsp:txXfrm>
    </dsp:sp>
    <dsp:sp modelId="{C04276DC-EE64-470A-B8BC-09067B8045FA}">
      <dsp:nvSpPr>
        <dsp:cNvPr id="0" name=""/>
        <dsp:cNvSpPr/>
      </dsp:nvSpPr>
      <dsp:spPr>
        <a:xfrm>
          <a:off x="152" y="1637083"/>
          <a:ext cx="1508984" cy="677643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/>
            <a:t>2</a:t>
          </a:r>
        </a:p>
      </dsp:txBody>
      <dsp:txXfrm>
        <a:off x="33232" y="1670163"/>
        <a:ext cx="1442824" cy="611483"/>
      </dsp:txXfrm>
    </dsp:sp>
    <dsp:sp modelId="{C7C3E6FD-D83F-4BDA-907E-B5EE041DA931}">
      <dsp:nvSpPr>
        <dsp:cNvPr id="0" name=""/>
        <dsp:cNvSpPr/>
      </dsp:nvSpPr>
      <dsp:spPr>
        <a:xfrm rot="5400000">
          <a:off x="4333857" y="-107822"/>
          <a:ext cx="1315549" cy="6964989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smtClean="0">
              <a:effectLst/>
              <a:latin typeface="Times New Roman" pitchFamily="18" charset="0"/>
              <a:cs typeface="Times New Roman" pitchFamily="18" charset="0"/>
            </a:rPr>
            <a:t>Добиваться повышения успеваемости и качества знаний студентов</a:t>
          </a:r>
          <a:endParaRPr lang="ru-RU" sz="2800" b="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509137" y="2716898"/>
        <a:ext cx="6964989" cy="1315549"/>
      </dsp:txXfrm>
    </dsp:sp>
    <dsp:sp modelId="{F5034101-5B7D-4FE7-B47A-5A48CF39606B}">
      <dsp:nvSpPr>
        <dsp:cNvPr id="0" name=""/>
        <dsp:cNvSpPr/>
      </dsp:nvSpPr>
      <dsp:spPr>
        <a:xfrm>
          <a:off x="152" y="3035850"/>
          <a:ext cx="1508984" cy="677643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/>
            <a:t>3</a:t>
          </a:r>
        </a:p>
      </dsp:txBody>
      <dsp:txXfrm>
        <a:off x="33232" y="3068930"/>
        <a:ext cx="1442824" cy="611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0.07669</cdr:x>
      <cdr:y>0.03333</cdr:y>
    </cdr:from>
    <cdr:to>
      <cdr:x>0.89469</cdr:x>
      <cdr:y>0.16623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32048" y="144016"/>
          <a:ext cx="4608512" cy="574155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08.07.2020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8187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9448187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887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rPr lang="ru-RU"/>
              <a:pPr/>
              <a:t>08.07.2020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5" tIns="45911" rIns="91825" bIns="45911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825" tIns="45911" rIns="91825" bIns="459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7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9448187"/>
            <a:ext cx="2971799" cy="497364"/>
          </a:xfrm>
          <a:prstGeom prst="rect">
            <a:avLst/>
          </a:prstGeom>
        </p:spPr>
        <p:txBody>
          <a:bodyPr vert="horz" lIns="91825" tIns="45911" rIns="91825" bIns="45911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4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18250"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b="1" dirty="0" smtClean="0"/>
              <a:t>Разделы</a:t>
            </a:r>
            <a:endParaRPr dirty="0" smtClean="0"/>
          </a:p>
          <a:p>
            <a:pPr lvl="0"/>
            <a:r>
              <a:rPr dirty="0" smtClean="0"/>
              <a:t>Для добавления разделов щелкните слайд правой кнопкой мыши. Разделы позволяют упорядочить слайды и организовать совместную работу нескольких авторов.</a:t>
            </a:r>
          </a:p>
          <a:p>
            <a:pPr lvl="0"/>
            <a:endParaRPr b="1" dirty="0" smtClean="0"/>
          </a:p>
          <a:p>
            <a:pPr lvl="0"/>
            <a:r>
              <a:rPr b="1" dirty="0" smtClean="0"/>
              <a:t>Заметки</a:t>
            </a:r>
          </a:p>
          <a:p>
            <a:pPr lvl="0"/>
            <a:r>
              <a:rPr dirty="0" smtClean="0"/>
              <a:t>Используйте раздел заметок для размещения заметок докладчика или дополнительных сведений для аудитории.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dirty="0" smtClean="0"/>
          </a:p>
          <a:p>
            <a:pPr lvl="0">
              <a:buFontTx/>
              <a:buNone/>
            </a:pPr>
            <a:r>
              <a:rPr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dirty="0" smtClean="0"/>
              <a:t>Обратите особое внимание на графики, диаграммы и надписи. </a:t>
            </a:r>
          </a:p>
          <a:p>
            <a:pPr lvl="0"/>
            <a:r>
              <a:rPr dirty="0" smtClean="0"/>
              <a:t>Учтите, что печать будет выполняться </a:t>
            </a:r>
            <a:r>
              <a:rPr dirty="0" err="1" smtClean="0"/>
              <a:t>в черно-белом режиме или в оттенках серого</a:t>
            </a:r>
            <a:r>
              <a:rPr dirty="0" smtClean="0"/>
              <a:t>. Выполните пробную печать, чтобы убедиться в сохранении разницы между цветами при печати </a:t>
            </a:r>
            <a:r>
              <a:rPr dirty="0" err="1" smtClean="0"/>
              <a:t>в черно-белом режиме или в оттенках серого</a:t>
            </a:r>
            <a:r>
              <a:rPr dirty="0" smtClean="0"/>
              <a:t>.</a:t>
            </a:r>
          </a:p>
          <a:p>
            <a:pPr lvl="0">
              <a:buFontTx/>
              <a:buNone/>
            </a:pPr>
            <a:endParaRPr dirty="0" smtClean="0"/>
          </a:p>
          <a:p>
            <a:pPr lvl="0">
              <a:buFontTx/>
              <a:buNone/>
            </a:pPr>
            <a:r>
              <a:rPr b="1" dirty="0" smtClean="0"/>
              <a:t>Диаграммы, таблицы и графики</a:t>
            </a:r>
          </a:p>
          <a:p>
            <a:pPr lvl="0"/>
            <a:r>
              <a:rPr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14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11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98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3651">
            <a:noAutofit/>
          </a:bodyPr>
          <a:lstStyle/>
          <a:p>
            <a:pPr marL="229563" indent="-229563" defTabSz="918250">
              <a:defRPr lang="ru-RU"/>
            </a:pPr>
            <a:r>
              <a:rPr dirty="0" smtClean="0"/>
              <a:t>Это другой параметр для обзорного слайда.</a:t>
            </a:r>
          </a:p>
          <a:p>
            <a:pPr marL="229563" indent="-229563"/>
            <a:endParaRPr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398463" y="546100"/>
            <a:ext cx="3425825" cy="2568575"/>
          </a:xfrm>
        </p:spPr>
      </p:sp>
    </p:spTree>
    <p:extLst>
      <p:ext uri="{BB962C8B-B14F-4D97-AF65-F5344CB8AC3E}">
        <p14:creationId xmlns:p14="http://schemas.microsoft.com/office/powerpoint/2010/main" val="249268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92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250">
              <a:defRPr lang="ru-RU"/>
            </a:pPr>
            <a:r>
              <a:rPr dirty="0" smtClean="0"/>
              <a:t>Это другой параметр для обзорных слайдов, использующих переходы.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87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3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3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3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3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3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1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580065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232110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307188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180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ru-RU"/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3200">
                <a:latin typeface="+mn-lt"/>
              </a:defRPr>
            </a:lvl1pPr>
            <a:lvl2pPr eaLnBrk="1" latinLnBrk="0" hangingPunct="1">
              <a:defRPr kumimoji="0" lang="ru-RU" sz="2800">
                <a:latin typeface="+mn-lt"/>
              </a:defRPr>
            </a:lvl2pPr>
            <a:lvl3pPr eaLnBrk="1" latinLnBrk="0" hangingPunct="1">
              <a:defRPr kumimoji="0" lang="ru-RU" sz="2400">
                <a:latin typeface="+mn-lt"/>
              </a:defRPr>
            </a:lvl3pPr>
            <a:lvl4pPr eaLnBrk="1" latinLnBrk="0" hangingPunct="1">
              <a:defRPr kumimoji="0" lang="ru-RU" sz="2400">
                <a:latin typeface="+mn-lt"/>
              </a:defRPr>
            </a:lvl4pPr>
            <a:lvl5pPr eaLnBrk="1" latinLnBrk="0" hangingPunct="1">
              <a:defRPr kumimoji="0" lang="ru-RU" sz="2400">
                <a:latin typeface="+mn-lt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ru-RU"/>
              <a:pPr/>
              <a:t>08.07.2020</a:t>
            </a:fld>
            <a:endParaRPr kumimoji="0"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530052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4053118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11198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652621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06427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109873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26576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76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89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61401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306811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18519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797348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62509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672103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587172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952969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802079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587234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270769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477136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87329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736901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36817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090291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917455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248668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115613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691643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672103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35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82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82391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267349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472874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8962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651" r:id="rId12"/>
    <p:sldLayoutId id="2147483650" r:id="rId13"/>
    <p:sldLayoutId id="2147483663" r:id="rId14"/>
    <p:sldLayoutId id="2147484605" r:id="rId15"/>
    <p:sldLayoutId id="2147484606" r:id="rId16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50549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  <p:sldLayoutId id="2147484200" r:id="rId12"/>
    <p:sldLayoutId id="2147484218" r:id="rId1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ru-RU" smtClean="0"/>
              <a:pPr/>
              <a:t>08.07.2020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20685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8" r:id="rId1"/>
    <p:sldLayoutId id="2147484609" r:id="rId2"/>
    <p:sldLayoutId id="2147484610" r:id="rId3"/>
    <p:sldLayoutId id="2147484611" r:id="rId4"/>
    <p:sldLayoutId id="2147484612" r:id="rId5"/>
    <p:sldLayoutId id="2147484613" r:id="rId6"/>
    <p:sldLayoutId id="2147484614" r:id="rId7"/>
    <p:sldLayoutId id="2147484615" r:id="rId8"/>
    <p:sldLayoutId id="2147484616" r:id="rId9"/>
    <p:sldLayoutId id="2147484617" r:id="rId10"/>
    <p:sldLayoutId id="2147484618" r:id="rId11"/>
    <p:sldLayoutId id="2147484619" r:id="rId12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tags" Target="../tags/tag4.xml"/><Relationship Id="rId7" Type="http://schemas.openxmlformats.org/officeDocument/2006/relationships/slide" Target="slide19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" Target="slide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1.xml"/><Relationship Id="rId9" Type="http://schemas.openxmlformats.org/officeDocument/2006/relationships/slide" Target="slide4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4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2544" y="1052736"/>
            <a:ext cx="5544616" cy="316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90000"/>
              </a:lnSpc>
              <a:spcBef>
                <a:spcPts val="750"/>
              </a:spcBef>
            </a:pP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аместителя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директора по учебной работе </a:t>
            </a: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</a:pP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Аскаровой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Б.К.</a:t>
            </a: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І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полугодие</a:t>
            </a: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2019-2020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учебного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00586" y="96014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3300" b="1" cap="small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300" b="1" cap="small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300" b="1" cap="small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Отчёт</a:t>
            </a:r>
            <a:r>
              <a:rPr lang="ru-RU" sz="3300" b="1" cap="small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300" b="1" cap="small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964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11887"/>
              </p:ext>
            </p:extLst>
          </p:nvPr>
        </p:nvGraphicFramePr>
        <p:xfrm>
          <a:off x="107504" y="2492896"/>
          <a:ext cx="8856984" cy="384550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0040"/>
                <a:gridCol w="792088"/>
                <a:gridCol w="432048"/>
                <a:gridCol w="936104"/>
                <a:gridCol w="360040"/>
                <a:gridCol w="504056"/>
                <a:gridCol w="432048"/>
                <a:gridCol w="504056"/>
                <a:gridCol w="432048"/>
                <a:gridCol w="504056"/>
                <a:gridCol w="504056"/>
                <a:gridCol w="504056"/>
                <a:gridCol w="504056"/>
                <a:gridCol w="792088"/>
                <a:gridCol w="1296144"/>
              </a:tblGrid>
              <a:tr h="401920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ОП-18-1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01920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ТҰ-18-2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01920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ОП-18-3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01920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ОПК-17-1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01920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ТҰ-17-2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38672"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ОПК-17-3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3967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ОПК-17-4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019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5985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колледжу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84443"/>
              </p:ext>
            </p:extLst>
          </p:nvPr>
        </p:nvGraphicFramePr>
        <p:xfrm>
          <a:off x="107504" y="1484784"/>
          <a:ext cx="8856984" cy="10081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0040"/>
                <a:gridCol w="792088"/>
                <a:gridCol w="432048"/>
                <a:gridCol w="936104"/>
                <a:gridCol w="360040"/>
                <a:gridCol w="504056"/>
                <a:gridCol w="229548"/>
                <a:gridCol w="202500"/>
                <a:gridCol w="504056"/>
                <a:gridCol w="432048"/>
                <a:gridCol w="504056"/>
                <a:gridCol w="504056"/>
                <a:gridCol w="504056"/>
                <a:gridCol w="504056"/>
                <a:gridCol w="792088"/>
                <a:gridCol w="1296144"/>
              </a:tblGrid>
              <a:tr h="1008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100638332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339548"/>
              </p:ext>
            </p:extLst>
          </p:nvPr>
        </p:nvGraphicFramePr>
        <p:xfrm>
          <a:off x="1403648" y="1628801"/>
          <a:ext cx="6624736" cy="44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8605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202445"/>
              </p:ext>
            </p:extLst>
          </p:nvPr>
        </p:nvGraphicFramePr>
        <p:xfrm>
          <a:off x="1259632" y="1556792"/>
          <a:ext cx="6336704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78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945552"/>
              </p:ext>
            </p:extLst>
          </p:nvPr>
        </p:nvGraphicFramePr>
        <p:xfrm>
          <a:off x="899592" y="1223716"/>
          <a:ext cx="6984776" cy="5061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78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344437"/>
              </p:ext>
            </p:extLst>
          </p:nvPr>
        </p:nvGraphicFramePr>
        <p:xfrm>
          <a:off x="827584" y="1412776"/>
          <a:ext cx="6912768" cy="48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9290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897866"/>
              </p:ext>
            </p:extLst>
          </p:nvPr>
        </p:nvGraphicFramePr>
        <p:xfrm>
          <a:off x="755577" y="1340768"/>
          <a:ext cx="75878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78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326549"/>
              </p:ext>
            </p:extLst>
          </p:nvPr>
        </p:nvGraphicFramePr>
        <p:xfrm>
          <a:off x="1547664" y="1556792"/>
          <a:ext cx="5633864" cy="432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78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397" y="6093097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387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успеваемости и качества знаний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студентов по специальностям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 полугодие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019790"/>
              </p:ext>
            </p:extLst>
          </p:nvPr>
        </p:nvGraphicFramePr>
        <p:xfrm>
          <a:off x="1259632" y="1700808"/>
          <a:ext cx="6624736" cy="45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78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874914" y="242645"/>
            <a:ext cx="61964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Отличники и ударники учебы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1-курса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380" y="908720"/>
            <a:ext cx="4536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1677"/>
              </p:ext>
            </p:extLst>
          </p:nvPr>
        </p:nvGraphicFramePr>
        <p:xfrm>
          <a:off x="408172" y="2132856"/>
          <a:ext cx="8340292" cy="2621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8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8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70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10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8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7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Айткен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Алиев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5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Молчанов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17369" y="1371545"/>
            <a:ext cx="24607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группа МАК-2019 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34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380" y="908720"/>
            <a:ext cx="4536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613244"/>
              </p:ext>
            </p:extLst>
          </p:nvPr>
        </p:nvGraphicFramePr>
        <p:xfrm>
          <a:off x="395536" y="1431939"/>
          <a:ext cx="8064896" cy="3925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0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47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826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2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8494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Аскарбеков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912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Ковалицкая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С.А.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250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Кравченко И.Д.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1950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Поливода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К.С.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1436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Сереброва А. А.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31436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63950" y="764704"/>
            <a:ext cx="23675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Группа МЭО-2019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3568" y="-27384"/>
            <a:ext cx="8077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отчета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39552" y="1357868"/>
            <a:ext cx="8496944" cy="4951452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Оценка знаний студентов.</a:t>
            </a:r>
          </a:p>
          <a:p>
            <a:pPr marL="514350" indent="-514350" algn="just"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Показатели успеваемости и качества знаний групп.</a:t>
            </a:r>
            <a:endParaRPr lang="ru-RU" sz="2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Отличники и ударники учебы.</a:t>
            </a:r>
            <a:endParaRPr lang="ru-RU" sz="2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Резерв студентов (с одной и двумя тройками) по группам. </a:t>
            </a:r>
            <a:endParaRPr lang="ru-RU" sz="2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Неаттестованные студенты.</a:t>
            </a:r>
            <a:endParaRPr lang="ru-RU" sz="2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Wingdings 2" pitchFamily="18" charset="2"/>
              <a:buAutoNum type="arabicPeriod"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успеваемости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знаний по промежуточной аттестации       </a:t>
            </a:r>
          </a:p>
          <a:p>
            <a:pPr marL="457200" indent="-457200" algn="just" defTabSz="914400">
              <a:lnSpc>
                <a:spcPct val="100000"/>
              </a:lnSpc>
              <a:spcBef>
                <a:spcPts val="0"/>
              </a:spcBef>
              <a:buAutoNum type="arabicPeriod" startAt="6"/>
            </a:pPr>
            <a:r>
              <a:rPr lang="kk-KZ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Выводы </a:t>
            </a:r>
            <a:r>
              <a:rPr lang="ru-RU" sz="2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и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предложения.</a:t>
            </a:r>
            <a:endParaRPr lang="ru-RU" sz="20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ru-RU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ru-RU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9775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380" y="908720"/>
            <a:ext cx="4536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87838"/>
              </p:ext>
            </p:extLst>
          </p:nvPr>
        </p:nvGraphicFramePr>
        <p:xfrm>
          <a:off x="395536" y="1556792"/>
          <a:ext cx="8149404" cy="2808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38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28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8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5888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Абуев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 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Мамирзаев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Қанатұлы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Ә.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30380" y="836712"/>
            <a:ext cx="22347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АҚКҚ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-2019  тобы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9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016966"/>
              </p:ext>
            </p:extLst>
          </p:nvPr>
        </p:nvGraphicFramePr>
        <p:xfrm>
          <a:off x="395536" y="1352220"/>
          <a:ext cx="8208912" cy="2710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0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314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7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40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0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783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Кочеткова В.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534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Минялго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8446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66806" y="692696"/>
            <a:ext cx="23618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Группа ТОРА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-2019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95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380" y="908720"/>
            <a:ext cx="4536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89447"/>
              </p:ext>
            </p:extLst>
          </p:nvPr>
        </p:nvGraphicFramePr>
        <p:xfrm>
          <a:off x="395536" y="1431939"/>
          <a:ext cx="8149404" cy="3602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38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28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7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88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Жұмағали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С.Б. 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94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Батура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Д.С.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Гартман А.А.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Елебекова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Ж.Е.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721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Ивлева Ю.В.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768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Кремер А.В.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8672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13922" y="764704"/>
            <a:ext cx="186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ПМ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-2019 тобы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15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096"/>
            <a:ext cx="7886700" cy="946632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СӨӨ- 2019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29690"/>
              </p:ext>
            </p:extLst>
          </p:nvPr>
        </p:nvGraphicFramePr>
        <p:xfrm>
          <a:off x="971600" y="836712"/>
          <a:ext cx="7488832" cy="5374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425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73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9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Абаева А.М.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Балтабаев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Н.К.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Балтабаев Ж.К.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Баракатова А.Е.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Баят А.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Қызырбек М.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Нагашибаева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А.М.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Нажмадинова А.Ш.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Сундетова А.М.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72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096"/>
            <a:ext cx="7886700" cy="946632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ПМП- 2019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159688"/>
              </p:ext>
            </p:extLst>
          </p:nvPr>
        </p:nvGraphicFramePr>
        <p:xfrm>
          <a:off x="971600" y="836712"/>
          <a:ext cx="7560840" cy="4443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866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333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11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Саакян К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Костина А.М.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Лагерева А.Ю.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Михальченко В.А.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Чимбарас Е.А.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Чуприна В.Д.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Харченко М.С.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709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096"/>
            <a:ext cx="7886700" cy="946632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ТҰ-19-1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00892"/>
              </p:ext>
            </p:extLst>
          </p:nvPr>
        </p:nvGraphicFramePr>
        <p:xfrm>
          <a:off x="971600" y="836712"/>
          <a:ext cx="7128791" cy="3977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4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3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90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Серікмұрат К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Бекжигитова Б.Н.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Мэргенбай Ж.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Полатова А.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Тамкей А.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Мэлсова А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5400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644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2128"/>
            <a:ext cx="7886700" cy="946632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ТҰ-19-2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27549"/>
              </p:ext>
            </p:extLst>
          </p:nvPr>
        </p:nvGraphicFramePr>
        <p:xfrm>
          <a:off x="971600" y="1412776"/>
          <a:ext cx="7704856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083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08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08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39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913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Жаксыбай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Уразбаева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Тоғжанов Н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Алиев А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0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908720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ОП-2019-3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42980"/>
              </p:ext>
            </p:extLst>
          </p:nvPr>
        </p:nvGraphicFramePr>
        <p:xfrm>
          <a:off x="1043608" y="1340768"/>
          <a:ext cx="7416824" cy="4788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7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58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0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76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33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437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Бендик Д.В.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3879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Болтнева О.Е.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382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Пшембаев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9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Захарова А.А.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55382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Павленко А.В.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  <a:tr h="55382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Сальникова А.В.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36755016"/>
                  </a:ext>
                </a:extLst>
              </a:tr>
              <a:tr h="59932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600" dirty="0" smtClean="0"/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Фиге К.П.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06375515"/>
                  </a:ext>
                </a:extLst>
              </a:tr>
              <a:tr h="51571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473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808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724" y="648072"/>
            <a:ext cx="7886700" cy="908720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ОП-2019-4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555962"/>
              </p:ext>
            </p:extLst>
          </p:nvPr>
        </p:nvGraphicFramePr>
        <p:xfrm>
          <a:off x="1115616" y="1628800"/>
          <a:ext cx="7416825" cy="2401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59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6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45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Сытникова Е.М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Мецкер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М.В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Ромашова А.И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1028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961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886700" cy="821507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Группа МАК-Г-2019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56233"/>
              </p:ext>
            </p:extLst>
          </p:nvPr>
        </p:nvGraphicFramePr>
        <p:xfrm>
          <a:off x="899592" y="2420888"/>
          <a:ext cx="7128791" cy="2980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4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3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90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Киреев А.В.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869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Литвиненко О.И.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Михайличенко Б.Ю.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Муртазаев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А.Н.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63688" y="260648"/>
            <a:ext cx="61964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Отличники и ударники учебы</a:t>
            </a:r>
          </a:p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годичники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78201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445299"/>
              </p:ext>
            </p:extLst>
          </p:nvPr>
        </p:nvGraphicFramePr>
        <p:xfrm>
          <a:off x="251520" y="1196754"/>
          <a:ext cx="8784976" cy="506045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8032"/>
                <a:gridCol w="144016"/>
                <a:gridCol w="720080"/>
                <a:gridCol w="432048"/>
                <a:gridCol w="1008112"/>
                <a:gridCol w="360040"/>
                <a:gridCol w="432048"/>
                <a:gridCol w="360040"/>
                <a:gridCol w="144016"/>
                <a:gridCol w="360040"/>
                <a:gridCol w="432048"/>
                <a:gridCol w="432048"/>
                <a:gridCol w="432048"/>
                <a:gridCol w="504056"/>
                <a:gridCol w="576064"/>
                <a:gridCol w="720080"/>
                <a:gridCol w="1440160"/>
              </a:tblGrid>
              <a:tr h="147398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775930">
                <a:tc gridSpan="17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1402000-Техническая эксплуатация дорожно-строительных машин (по видам)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140210 2 машинист экскаватора одноковшового     140216 2 машинист крана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автомобильного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9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МАК-19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3879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МЭО-19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412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МАК-Г-19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412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МЭО-Г-19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3879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МАК-18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3879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МЭО-18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  <a:tr h="3879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583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886700" cy="821507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Группа МЭО-Г-2019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68967"/>
              </p:ext>
            </p:extLst>
          </p:nvPr>
        </p:nvGraphicFramePr>
        <p:xfrm>
          <a:off x="971600" y="1988840"/>
          <a:ext cx="7560840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9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55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46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57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4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262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Кудайберген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А.М.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0555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Кабдрахман А.Ж.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426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Ракишев А.М.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514262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486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86700" cy="908720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Группа ТОРА-Г-2019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73030"/>
              </p:ext>
            </p:extLst>
          </p:nvPr>
        </p:nvGraphicFramePr>
        <p:xfrm>
          <a:off x="1259631" y="1340767"/>
          <a:ext cx="7056783" cy="3409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385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7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50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6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7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Арапбек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Бекишов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Степанюга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Сейдахметов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Оспанова Л.Ж.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Чуприн Д.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836755016"/>
                  </a:ext>
                </a:extLst>
              </a:tr>
              <a:tr h="4947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90637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15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886700" cy="908720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Группа Ш-Г-2019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511725"/>
              </p:ext>
            </p:extLst>
          </p:nvPr>
        </p:nvGraphicFramePr>
        <p:xfrm>
          <a:off x="1115616" y="1772816"/>
          <a:ext cx="7272809" cy="2991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5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468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85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68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373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Волегова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519951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Манохина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07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Сансызбаева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 rtl="0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951"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15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73015"/>
            <a:ext cx="7886700" cy="908720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Группа МАК-2018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55001"/>
              </p:ext>
            </p:extLst>
          </p:nvPr>
        </p:nvGraphicFramePr>
        <p:xfrm>
          <a:off x="1331640" y="1916832"/>
          <a:ext cx="7056783" cy="4252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385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7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50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5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7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Баублис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Бокач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В.Е.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Денежкин А.А.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Елмуратов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Р.М.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Маурер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Д.В.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Нафикова Е.С.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836755016"/>
                  </a:ext>
                </a:extLst>
              </a:tr>
              <a:tr h="49475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Новохатский В.В.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1906375515"/>
                  </a:ext>
                </a:extLst>
              </a:tr>
              <a:tr h="42574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Сыдыков Б.Ч.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extLst>
                  <a:ext uri="{0D108BD9-81ED-4DB2-BD59-A6C34878D82A}">
                    <a16:rowId xmlns="" xmlns:a16="http://schemas.microsoft.com/office/drawing/2014/main" val="164730728"/>
                  </a:ext>
                </a:extLst>
              </a:tr>
              <a:tr h="42574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74914" y="18908"/>
            <a:ext cx="61964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Отличники и ударники учебы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-курса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515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908720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МЭО-2018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31958"/>
              </p:ext>
            </p:extLst>
          </p:nvPr>
        </p:nvGraphicFramePr>
        <p:xfrm>
          <a:off x="1259631" y="1340767"/>
          <a:ext cx="7056783" cy="4237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88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7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50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6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18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Бекимов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48365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Васеленюк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Н.Д.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Медведев В.В.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826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Кенжебеков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М.М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  <a:tr h="443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Ким Д.С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15915278"/>
                  </a:ext>
                </a:extLst>
              </a:tr>
              <a:tr h="488899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Пазылов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Ж.М. 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6755016"/>
                  </a:ext>
                </a:extLst>
              </a:tr>
              <a:tr h="425741"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Сауияев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Н.Б. 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64730728"/>
                  </a:ext>
                </a:extLst>
              </a:tr>
              <a:tr h="425741"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15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908720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СРА-2018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06003"/>
              </p:ext>
            </p:extLst>
          </p:nvPr>
        </p:nvGraphicFramePr>
        <p:xfrm>
          <a:off x="1043608" y="1556791"/>
          <a:ext cx="7200799" cy="2327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1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10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19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29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68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Дученко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В.В.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25817771"/>
                  </a:ext>
                </a:extLst>
              </a:tr>
              <a:tr h="383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Надеждин В.Д.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98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Раку Н.Н.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1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1075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15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886700" cy="980728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Группа АЖС-2018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03477"/>
              </p:ext>
            </p:extLst>
          </p:nvPr>
        </p:nvGraphicFramePr>
        <p:xfrm>
          <a:off x="971600" y="1628800"/>
          <a:ext cx="6984776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3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46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74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11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6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Абдреймов М.У.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6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Бирлес Д.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398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Бақытжан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692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kk-KZ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171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72"/>
            <a:ext cx="7886700" cy="1325562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П-2018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940621"/>
              </p:ext>
            </p:extLst>
          </p:nvPr>
        </p:nvGraphicFramePr>
        <p:xfrm>
          <a:off x="971600" y="1484784"/>
          <a:ext cx="7416824" cy="3747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91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412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75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</a:p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8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Арзютова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Я.Ю.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001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Егель К.А.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539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Имашев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Э.С.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490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Лысенко  А.Е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14906"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873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86700" cy="880574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А-2018 тобы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10474"/>
              </p:ext>
            </p:extLst>
          </p:nvPr>
        </p:nvGraphicFramePr>
        <p:xfrm>
          <a:off x="1084807" y="1484784"/>
          <a:ext cx="7375625" cy="3026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07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86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027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</a:p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Үздіктер</a:t>
                      </a:r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Екпінділер</a:t>
                      </a:r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728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Абдикеримова А.Т.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Кагбат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Тұрғанбек Д.Н.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</a:tr>
              <a:tr h="48290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294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740" y="2123"/>
            <a:ext cx="78867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ШМ-2018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тобы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05093"/>
              </p:ext>
            </p:extLst>
          </p:nvPr>
        </p:nvGraphicFramePr>
        <p:xfrm>
          <a:off x="520171" y="745159"/>
          <a:ext cx="7992888" cy="5765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87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39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461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68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9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Абдиразахова А.Н.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60314148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Аблазимова Г.Ж.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Аязбаева А.К.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Далел Ү.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Зейнелхан Н.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Кешубаева Б.М.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Сапарова Д.А.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</a:p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Сейлханова Ж.Т.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1480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Уразбаева А.М.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6449821"/>
                  </a:ext>
                </a:extLst>
              </a:tr>
              <a:tr h="424570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Үсен А.Ж.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1349094"/>
                  </a:ext>
                </a:extLst>
              </a:tr>
              <a:tr h="42457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392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70424" y="6274163"/>
            <a:ext cx="38323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57471"/>
              </p:ext>
            </p:extLst>
          </p:nvPr>
        </p:nvGraphicFramePr>
        <p:xfrm>
          <a:off x="323528" y="2348880"/>
          <a:ext cx="8568952" cy="290384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32048"/>
                <a:gridCol w="648072"/>
                <a:gridCol w="504056"/>
                <a:gridCol w="936104"/>
                <a:gridCol w="432048"/>
                <a:gridCol w="504056"/>
                <a:gridCol w="576064"/>
                <a:gridCol w="576064"/>
                <a:gridCol w="360040"/>
                <a:gridCol w="470961"/>
                <a:gridCol w="393135"/>
                <a:gridCol w="432048"/>
                <a:gridCol w="552827"/>
                <a:gridCol w="743317"/>
                <a:gridCol w="1008112"/>
              </a:tblGrid>
              <a:tr h="648072">
                <a:tc gridSpan="15">
                  <a:txBody>
                    <a:bodyPr/>
                    <a:lstStyle/>
                    <a:p>
                      <a:pPr algn="ctr" rtl="0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1401000-Строительство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эксплуатация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 и сооружений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140104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Штукатур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rtl="0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Ш-19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rtl="0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Ш-Г-19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8156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20148"/>
              </p:ext>
            </p:extLst>
          </p:nvPr>
        </p:nvGraphicFramePr>
        <p:xfrm>
          <a:off x="323528" y="1196752"/>
          <a:ext cx="8577592" cy="115212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32049"/>
                <a:gridCol w="648072"/>
                <a:gridCol w="504056"/>
                <a:gridCol w="936104"/>
                <a:gridCol w="432048"/>
                <a:gridCol w="432048"/>
                <a:gridCol w="40439"/>
                <a:gridCol w="679641"/>
                <a:gridCol w="504056"/>
                <a:gridCol w="360040"/>
                <a:gridCol w="404302"/>
                <a:gridCol w="387786"/>
                <a:gridCol w="504056"/>
                <a:gridCol w="495921"/>
                <a:gridCol w="728215"/>
                <a:gridCol w="1088759"/>
              </a:tblGrid>
              <a:tr h="11521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2577285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86700" cy="908720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ОП-2018-1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039466"/>
              </p:ext>
            </p:extLst>
          </p:nvPr>
        </p:nvGraphicFramePr>
        <p:xfrm>
          <a:off x="539552" y="1340767"/>
          <a:ext cx="8208912" cy="2753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0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64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44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879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833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 </a:t>
                      </a:r>
                    </a:p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Ф.И.О.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Отличники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Ударники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896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Дормороз А.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81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Родионова 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81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Рустамова А.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81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Шевчук А.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81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 Г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</a:txBody>
                  <a:tcPr marL="9525" marR="9525" marT="9525" marB="0"/>
                </a:tc>
              </a:tr>
              <a:tr h="3081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146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886700" cy="13255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ТҰ-2018-2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тобы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9279"/>
              </p:ext>
            </p:extLst>
          </p:nvPr>
        </p:nvGraphicFramePr>
        <p:xfrm>
          <a:off x="971600" y="1052736"/>
          <a:ext cx="7056784" cy="4554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31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70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Абубакирова 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6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Дуйсенбеков С.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6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Ерболова Д.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3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Жүзжасарова Ж.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Кунту К.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Уразов С.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9151493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Үбай Қ.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70927239"/>
                  </a:ext>
                </a:extLst>
              </a:tr>
              <a:tr h="536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272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886700" cy="1325562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ОП-2018-3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71811"/>
              </p:ext>
            </p:extLst>
          </p:nvPr>
        </p:nvGraphicFramePr>
        <p:xfrm>
          <a:off x="1043608" y="1052736"/>
          <a:ext cx="6984776" cy="272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4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31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41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5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Ф.И.О.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Отличники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Ударники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Аханова А.М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69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Гомзякова А.Ю.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69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Кузнецова А.Ю.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364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758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836712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КК-2018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225068"/>
              </p:ext>
            </p:extLst>
          </p:nvPr>
        </p:nvGraphicFramePr>
        <p:xfrm>
          <a:off x="971600" y="980728"/>
          <a:ext cx="7200800" cy="4843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31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41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091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Ударники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2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Абдыкалыкова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Ганженко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Докукина Д.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Докукина К.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2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Преснякова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32714434"/>
                  </a:ext>
                </a:extLst>
              </a:tr>
              <a:tr h="429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Саакян В.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88999547"/>
                  </a:ext>
                </a:extLst>
              </a:tr>
              <a:tr h="562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Цыбульник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16071037"/>
                  </a:ext>
                </a:extLst>
              </a:tr>
              <a:tr h="562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Хан С.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2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848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ОПп-2017-1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91977"/>
              </p:ext>
            </p:extLst>
          </p:nvPr>
        </p:nvGraphicFramePr>
        <p:xfrm>
          <a:off x="1115616" y="1412778"/>
          <a:ext cx="7056784" cy="3744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31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41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5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Ударники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Абарина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А.С.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Джарасов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Д.Ш.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Ильясов С.Е.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Кускова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Сергеев Д.Г.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Федореева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И.В.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40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3255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ТҰа-2017-2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тобы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58318"/>
              </p:ext>
            </p:extLst>
          </p:nvPr>
        </p:nvGraphicFramePr>
        <p:xfrm>
          <a:off x="899592" y="1484784"/>
          <a:ext cx="7200800" cy="3167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1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76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57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Үздіктер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Екпінділер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7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Шерикбай</a:t>
                      </a:r>
                      <a:r>
                        <a:rPr lang="kk-KZ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6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Кокийхан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Тугелхан О.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194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Хилыбаева Ж.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57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14525" algn="l"/>
                        </a:tabLs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255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13507"/>
              </p:ext>
            </p:extLst>
          </p:nvPr>
        </p:nvGraphicFramePr>
        <p:xfrm>
          <a:off x="395536" y="1844824"/>
          <a:ext cx="8568953" cy="3913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3741985269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635173019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668509672"/>
                    </a:ext>
                  </a:extLst>
                </a:gridCol>
                <a:gridCol w="2124727">
                  <a:extLst>
                    <a:ext uri="{9D8B030D-6E8A-4147-A177-3AD203B41FA5}">
                      <a16:colId xmlns="" xmlns:a16="http://schemas.microsoft.com/office/drawing/2014/main" val="1063827842"/>
                    </a:ext>
                  </a:extLst>
                </a:gridCol>
                <a:gridCol w="2699810">
                  <a:extLst>
                    <a:ext uri="{9D8B030D-6E8A-4147-A177-3AD203B41FA5}">
                      <a16:colId xmlns="" xmlns:a16="http://schemas.microsoft.com/office/drawing/2014/main" val="2179242881"/>
                    </a:ext>
                  </a:extLst>
                </a:gridCol>
              </a:tblGrid>
              <a:tr h="910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с одной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неаттестацией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с двумя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неаттестациями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с тремя и более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неаттестациями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9314333"/>
                  </a:ext>
                </a:extLst>
              </a:tr>
              <a:tr h="29902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МЭО-2019 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Тусупов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</a:t>
                      </a:r>
                    </a:p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(информатика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2427017"/>
                  </a:ext>
                </a:extLst>
              </a:tr>
              <a:tr h="29902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ТОРА-2019 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Станко 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Казахский язык)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53743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МАК-2019 </a:t>
                      </a:r>
                    </a:p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Танатар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Фаструди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 (математика)</a:t>
                      </a:r>
                    </a:p>
                    <a:p>
                      <a:pPr algn="ctr" rtl="0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Кешубаев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химия) 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2701690"/>
                  </a:ext>
                </a:extLst>
              </a:tr>
              <a:tr h="42418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ТҰ-19-1 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Минжасов Н.М.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1384664"/>
                  </a:ext>
                </a:extLst>
              </a:tr>
              <a:tr h="29954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ПМ-2019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Руди А.В, Разоритель М.А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54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Всего: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797709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99592" y="332656"/>
            <a:ext cx="71412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Неаттестованные студенты</a:t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1-курса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953" y="6285185"/>
            <a:ext cx="4079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096955"/>
              </p:ext>
            </p:extLst>
          </p:nvPr>
        </p:nvGraphicFramePr>
        <p:xfrm>
          <a:off x="318846" y="1257143"/>
          <a:ext cx="8506307" cy="45320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3502">
                  <a:extLst>
                    <a:ext uri="{9D8B030D-6E8A-4147-A177-3AD203B41FA5}">
                      <a16:colId xmlns="" xmlns:a16="http://schemas.microsoft.com/office/drawing/2014/main" val="3741985269"/>
                    </a:ext>
                  </a:extLst>
                </a:gridCol>
                <a:gridCol w="1007003">
                  <a:extLst>
                    <a:ext uri="{9D8B030D-6E8A-4147-A177-3AD203B41FA5}">
                      <a16:colId xmlns="" xmlns:a16="http://schemas.microsoft.com/office/drawing/2014/main" val="635173019"/>
                    </a:ext>
                  </a:extLst>
                </a:gridCol>
                <a:gridCol w="2229793">
                  <a:extLst>
                    <a:ext uri="{9D8B030D-6E8A-4147-A177-3AD203B41FA5}">
                      <a16:colId xmlns="" xmlns:a16="http://schemas.microsoft.com/office/drawing/2014/main" val="668509672"/>
                    </a:ext>
                  </a:extLst>
                </a:gridCol>
                <a:gridCol w="2085936">
                  <a:extLst>
                    <a:ext uri="{9D8B030D-6E8A-4147-A177-3AD203B41FA5}">
                      <a16:colId xmlns="" xmlns:a16="http://schemas.microsoft.com/office/drawing/2014/main" val="1063827842"/>
                    </a:ext>
                  </a:extLst>
                </a:gridCol>
                <a:gridCol w="2680073">
                  <a:extLst>
                    <a:ext uri="{9D8B030D-6E8A-4147-A177-3AD203B41FA5}">
                      <a16:colId xmlns="" xmlns:a16="http://schemas.microsoft.com/office/drawing/2014/main" val="2179242881"/>
                    </a:ext>
                  </a:extLst>
                </a:gridCol>
              </a:tblGrid>
              <a:tr h="892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с одной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неаттестацией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с двумя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неаттестациями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Ф.И.О. учащихся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с тремя и более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неаттестациями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9314333"/>
                  </a:ext>
                </a:extLst>
              </a:tr>
              <a:tr h="2744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ОП-18-3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Зинина Д.П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120798"/>
                  </a:ext>
                </a:extLst>
              </a:tr>
              <a:tr h="2744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ТҰ-18-2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Мамирова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Саудалық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есептеулер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</a:tr>
              <a:tr h="2744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СРА-18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Некрасов Д.А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</a:tr>
              <a:tr h="34309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МЭО-2018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Нечаев А.В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Основы стандартизации и метрологии)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6999084"/>
                  </a:ext>
                </a:extLst>
              </a:tr>
              <a:tr h="65312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МАК-2018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Блохин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Д.Г</a:t>
                      </a:r>
                    </a:p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(Основы стандартизации и метрологии)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Важенин С.О 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422687"/>
                  </a:ext>
                </a:extLst>
              </a:tr>
              <a:tr h="450688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9241898"/>
                  </a:ext>
                </a:extLst>
              </a:tr>
              <a:tr h="4506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</a:tr>
              <a:tr h="450688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kk-KZ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 неаттестованных студентов  - 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Kz Times New Roman" panose="02020603050405020304" pitchFamily="18" charset="0"/>
                          <a:cs typeface="Times New Roman" panose="02020603050405020304" pitchFamily="18" charset="0"/>
                        </a:rPr>
                        <a:t>  3%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Kz 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2738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Неаттестованные студенты</a:t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2-курса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199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1752"/>
            <a:ext cx="8077200" cy="6789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предложения.</a:t>
            </a:r>
            <a: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743529" y="6326202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49269" y="1412776"/>
            <a:ext cx="8474280" cy="5122409"/>
            <a:chOff x="755576" y="1340768"/>
            <a:chExt cx="7920880" cy="5160066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2503990318"/>
                </p:ext>
              </p:extLst>
            </p:nvPr>
          </p:nvGraphicFramePr>
          <p:xfrm>
            <a:off x="755576" y="1340768"/>
            <a:ext cx="792088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grpSp>
          <p:nvGrpSpPr>
            <p:cNvPr id="7" name="Группа 6"/>
            <p:cNvGrpSpPr/>
            <p:nvPr/>
          </p:nvGrpSpPr>
          <p:grpSpPr>
            <a:xfrm>
              <a:off x="785786" y="5643578"/>
              <a:ext cx="1410442" cy="682624"/>
              <a:chOff x="142" y="3058168"/>
              <a:chExt cx="1410442" cy="68262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142" y="3058168"/>
                <a:ext cx="1410442" cy="682624"/>
              </a:xfrm>
              <a:prstGeom prst="roundRect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1198005"/>
                  <a:satOff val="-7255"/>
                  <a:lumOff val="8627"/>
                  <a:alphaOff val="0"/>
                </a:schemeClr>
              </a:fillRef>
              <a:effectRef idx="2">
                <a:schemeClr val="accent3">
                  <a:hueOff val="1198005"/>
                  <a:satOff val="-7255"/>
                  <a:lumOff val="862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Скругленный прямоугольник 4"/>
              <p:cNvSpPr/>
              <p:nvPr/>
            </p:nvSpPr>
            <p:spPr>
              <a:xfrm>
                <a:off x="33465" y="3091491"/>
                <a:ext cx="1343796" cy="61597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7640" tIns="83820" rIns="167640" bIns="83820" numCol="1" spcCol="1270" anchor="ctr" anchorCtr="0">
                <a:noAutofit/>
              </a:bodyPr>
              <a:lstStyle/>
              <a:p>
                <a:pPr algn="ctr" defTabSz="195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k-KZ" sz="4400" dirty="0" smtClean="0">
                    <a:solidFill>
                      <a:prstClr val="white"/>
                    </a:solidFill>
                  </a:rPr>
                  <a:t>4</a:t>
                </a:r>
                <a:endParaRPr sz="44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Прямоугольник 16"/>
            <p:cNvSpPr/>
            <p:nvPr/>
          </p:nvSpPr>
          <p:spPr>
            <a:xfrm>
              <a:off x="2175598" y="5429264"/>
              <a:ext cx="6500858" cy="1071570"/>
            </a:xfrm>
            <a:prstGeom prst="rect">
              <a:avLst/>
            </a:prstGeom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kk-KZ" sz="28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Довести до сведения родителей       </a:t>
              </a:r>
            </a:p>
            <a:p>
              <a:r>
                <a:rPr lang="kk-KZ" sz="28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сведения об успеваемости студентов</a:t>
              </a:r>
              <a:endParaRPr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5326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99342"/>
              </p:ext>
            </p:extLst>
          </p:nvPr>
        </p:nvGraphicFramePr>
        <p:xfrm>
          <a:off x="179512" y="1124744"/>
          <a:ext cx="8856984" cy="122413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0040"/>
                <a:gridCol w="720080"/>
                <a:gridCol w="576064"/>
                <a:gridCol w="936104"/>
                <a:gridCol w="432048"/>
                <a:gridCol w="432048"/>
                <a:gridCol w="157540"/>
                <a:gridCol w="346516"/>
                <a:gridCol w="513646"/>
                <a:gridCol w="422458"/>
                <a:gridCol w="504056"/>
                <a:gridCol w="576064"/>
                <a:gridCol w="504056"/>
                <a:gridCol w="504056"/>
                <a:gridCol w="720080"/>
                <a:gridCol w="1152128"/>
              </a:tblGrid>
              <a:tr h="12241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222377"/>
              </p:ext>
            </p:extLst>
          </p:nvPr>
        </p:nvGraphicFramePr>
        <p:xfrm>
          <a:off x="179512" y="2348880"/>
          <a:ext cx="8856984" cy="310215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0040"/>
                <a:gridCol w="792088"/>
                <a:gridCol w="590465"/>
                <a:gridCol w="849695"/>
                <a:gridCol w="432048"/>
                <a:gridCol w="388243"/>
                <a:gridCol w="547861"/>
                <a:gridCol w="541260"/>
                <a:gridCol w="394844"/>
                <a:gridCol w="504056"/>
                <a:gridCol w="576064"/>
                <a:gridCol w="631969"/>
                <a:gridCol w="376143"/>
                <a:gridCol w="857776"/>
                <a:gridCol w="1014432"/>
              </a:tblGrid>
              <a:tr h="1172219">
                <a:tc gridSpan="15">
                  <a:txBody>
                    <a:bodyPr/>
                    <a:lstStyle/>
                    <a:p>
                      <a:pPr algn="ctr" rtl="0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1224000-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молочной продукции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122403 2 Аппаратчик охлаждения молочных продуктов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122405 2 Мастер производства цельномолочной  и кисломолочной продукции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75">
                <a:tc>
                  <a:txBody>
                    <a:bodyPr/>
                    <a:lstStyle/>
                    <a:p>
                      <a:pPr algn="ctr" rtl="0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ПМП-19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56267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СӨӨ-19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64137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2633615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3358"/>
              </p:ext>
            </p:extLst>
          </p:nvPr>
        </p:nvGraphicFramePr>
        <p:xfrm>
          <a:off x="323528" y="1340768"/>
          <a:ext cx="8712968" cy="14739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8032"/>
                <a:gridCol w="864096"/>
                <a:gridCol w="504056"/>
                <a:gridCol w="936104"/>
                <a:gridCol w="432048"/>
                <a:gridCol w="432048"/>
                <a:gridCol w="157540"/>
                <a:gridCol w="274508"/>
                <a:gridCol w="504056"/>
                <a:gridCol w="432048"/>
                <a:gridCol w="504056"/>
                <a:gridCol w="504056"/>
                <a:gridCol w="504056"/>
                <a:gridCol w="576064"/>
                <a:gridCol w="720080"/>
                <a:gridCol w="1080120"/>
              </a:tblGrid>
              <a:tr h="1473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00150"/>
              </p:ext>
            </p:extLst>
          </p:nvPr>
        </p:nvGraphicFramePr>
        <p:xfrm>
          <a:off x="323528" y="2780928"/>
          <a:ext cx="8712968" cy="280831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5652"/>
                <a:gridCol w="856955"/>
                <a:gridCol w="499890"/>
                <a:gridCol w="856955"/>
                <a:gridCol w="499890"/>
                <a:gridCol w="437569"/>
                <a:gridCol w="479428"/>
                <a:gridCol w="440149"/>
                <a:gridCol w="440149"/>
                <a:gridCol w="559331"/>
                <a:gridCol w="428477"/>
                <a:gridCol w="499890"/>
                <a:gridCol w="628433"/>
                <a:gridCol w="720080"/>
                <a:gridCol w="1080120"/>
              </a:tblGrid>
              <a:tr h="686532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1201000-Техническое обслуживание, ремонт и эксплуатация  автомобильного транспорта </a:t>
                      </a:r>
                      <a:endParaRPr lang="ru-RU" sz="12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120107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Слесарь по ремонту автомобилей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3394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АКҚК-19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4356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ТОРА-19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4356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ТОРА-Г-19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3036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СРА-2018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3036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АЖС-2018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  <a:tr h="3036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158312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396368"/>
              </p:ext>
            </p:extLst>
          </p:nvPr>
        </p:nvGraphicFramePr>
        <p:xfrm>
          <a:off x="395536" y="1600200"/>
          <a:ext cx="8640960" cy="154076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0040"/>
                <a:gridCol w="720080"/>
                <a:gridCol w="432048"/>
                <a:gridCol w="1008112"/>
                <a:gridCol w="432048"/>
                <a:gridCol w="432048"/>
                <a:gridCol w="417858"/>
                <a:gridCol w="86198"/>
                <a:gridCol w="504056"/>
                <a:gridCol w="432048"/>
                <a:gridCol w="432048"/>
                <a:gridCol w="576064"/>
                <a:gridCol w="504056"/>
                <a:gridCol w="504056"/>
                <a:gridCol w="720080"/>
                <a:gridCol w="1080120"/>
              </a:tblGrid>
              <a:tr h="1540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537"/>
              </p:ext>
            </p:extLst>
          </p:nvPr>
        </p:nvGraphicFramePr>
        <p:xfrm>
          <a:off x="395536" y="3140968"/>
          <a:ext cx="8640960" cy="157556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18602"/>
                <a:gridCol w="721704"/>
                <a:gridCol w="443870"/>
                <a:gridCol w="966167"/>
                <a:gridCol w="358637"/>
                <a:gridCol w="497510"/>
                <a:gridCol w="511719"/>
                <a:gridCol w="474279"/>
                <a:gridCol w="432048"/>
                <a:gridCol w="432048"/>
                <a:gridCol w="576064"/>
                <a:gridCol w="504056"/>
                <a:gridCol w="504056"/>
                <a:gridCol w="792088"/>
                <a:gridCol w="1008112"/>
              </a:tblGrid>
              <a:tr h="635910">
                <a:tc gridSpan="15">
                  <a:txBody>
                    <a:bodyPr/>
                    <a:lstStyle/>
                    <a:p>
                      <a:pPr algn="ctr" fontAlgn="b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0513000-Маркетинг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 отраслям)  </a:t>
                      </a:r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051303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Контролер-кассир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5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КК-2018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</a:tr>
              <a:tr h="351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120233659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82517"/>
              </p:ext>
            </p:extLst>
          </p:nvPr>
        </p:nvGraphicFramePr>
        <p:xfrm>
          <a:off x="457200" y="1600200"/>
          <a:ext cx="8579296" cy="14739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70384"/>
                <a:gridCol w="720080"/>
                <a:gridCol w="504056"/>
                <a:gridCol w="936104"/>
                <a:gridCol w="360040"/>
                <a:gridCol w="504056"/>
                <a:gridCol w="219204"/>
                <a:gridCol w="140836"/>
                <a:gridCol w="504056"/>
                <a:gridCol w="360040"/>
                <a:gridCol w="504056"/>
                <a:gridCol w="576064"/>
                <a:gridCol w="504056"/>
                <a:gridCol w="576064"/>
                <a:gridCol w="720080"/>
                <a:gridCol w="1080120"/>
              </a:tblGrid>
              <a:tr h="1473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33731"/>
              </p:ext>
            </p:extLst>
          </p:nvPr>
        </p:nvGraphicFramePr>
        <p:xfrm>
          <a:off x="454028" y="2914089"/>
          <a:ext cx="8582468" cy="21620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73556"/>
                <a:gridCol w="720080"/>
                <a:gridCol w="504056"/>
                <a:gridCol w="936104"/>
                <a:gridCol w="326807"/>
                <a:gridCol w="537289"/>
                <a:gridCol w="432048"/>
                <a:gridCol w="432048"/>
                <a:gridCol w="432048"/>
                <a:gridCol w="432048"/>
                <a:gridCol w="576064"/>
                <a:gridCol w="504056"/>
                <a:gridCol w="648072"/>
                <a:gridCol w="648072"/>
                <a:gridCol w="1080120"/>
              </a:tblGrid>
              <a:tr h="725610">
                <a:tc gridSpan="15"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0506000-Парикмахерское 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и декоративная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косметика</a:t>
                      </a: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050601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Парикмахер-модельер</a:t>
                      </a:r>
                    </a:p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562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ПМ-2019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</a:tr>
              <a:tr h="267779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ШМ-18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</a:tr>
              <a:tr h="338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77052964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985640"/>
              </p:ext>
            </p:extLst>
          </p:nvPr>
        </p:nvGraphicFramePr>
        <p:xfrm>
          <a:off x="112515" y="1196752"/>
          <a:ext cx="8923981" cy="87629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27037"/>
                <a:gridCol w="720080"/>
                <a:gridCol w="576064"/>
                <a:gridCol w="936104"/>
                <a:gridCol w="386912"/>
                <a:gridCol w="405176"/>
                <a:gridCol w="311578"/>
                <a:gridCol w="192478"/>
                <a:gridCol w="504056"/>
                <a:gridCol w="432048"/>
                <a:gridCol w="504056"/>
                <a:gridCol w="576064"/>
                <a:gridCol w="576064"/>
                <a:gridCol w="504056"/>
                <a:gridCol w="792088"/>
                <a:gridCol w="1080120"/>
              </a:tblGrid>
              <a:tr h="8762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студентов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одной «3»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 по 3 и более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н/а и   «2»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2" marR="7102" marT="7102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884932"/>
              </p:ext>
            </p:extLst>
          </p:nvPr>
        </p:nvGraphicFramePr>
        <p:xfrm>
          <a:off x="112515" y="1924443"/>
          <a:ext cx="8923981" cy="366479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27037"/>
                <a:gridCol w="720080"/>
                <a:gridCol w="576064"/>
                <a:gridCol w="936104"/>
                <a:gridCol w="371818"/>
                <a:gridCol w="420270"/>
                <a:gridCol w="504056"/>
                <a:gridCol w="504056"/>
                <a:gridCol w="432048"/>
                <a:gridCol w="504056"/>
                <a:gridCol w="576064"/>
                <a:gridCol w="648072"/>
                <a:gridCol w="432048"/>
                <a:gridCol w="792088"/>
                <a:gridCol w="1080120"/>
              </a:tblGrid>
              <a:tr h="558568">
                <a:tc gridSpan="15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0508000-Организация питания</a:t>
                      </a: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050801 2 Повар 050802 2 Кондитер 050804 2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Официант</a:t>
                      </a:r>
                    </a:p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585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ТҰ-19-1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84152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ТҰ-19-2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84152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ОП-19-3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84152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ОП-19-4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484152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П-2018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  <a:tr h="225410"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А-2018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3" marR="7103" marT="7103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и качества знаний по специальностям</a:t>
            </a:r>
          </a:p>
          <a:p>
            <a:pPr algn="ctr"/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2019-2020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1711620594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TM02900720[[fn=Интеграл]]</Template>
  <TotalTime>0</TotalTime>
  <Words>2453</Words>
  <Application>Microsoft Office PowerPoint</Application>
  <PresentationFormat>Экран (4:3)</PresentationFormat>
  <Paragraphs>1978</Paragraphs>
  <Slides>48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48</vt:i4>
      </vt:variant>
    </vt:vector>
  </HeadingPairs>
  <TitlesOfParts>
    <vt:vector size="51" baseType="lpstr">
      <vt:lpstr>HDOfficeLightV0</vt:lpstr>
      <vt:lpstr>1_HDOfficeLightV0</vt:lpstr>
      <vt:lpstr>Тема Office</vt:lpstr>
      <vt:lpstr>Презентация PowerPoint</vt:lpstr>
      <vt:lpstr> Структура отчета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СӨӨ- 2019</vt:lpstr>
      <vt:lpstr>ПМП- 2019</vt:lpstr>
      <vt:lpstr>ТҰ-19-1</vt:lpstr>
      <vt:lpstr>ТҰ-19-2</vt:lpstr>
      <vt:lpstr>ОП-2019-3</vt:lpstr>
      <vt:lpstr>ОП-2019-4</vt:lpstr>
      <vt:lpstr>Группа МАК-Г-2019</vt:lpstr>
      <vt:lpstr>Группа МЭО-Г-2019</vt:lpstr>
      <vt:lpstr>Группа ТОРА-Г-2019</vt:lpstr>
      <vt:lpstr>Группа Ш-Г-2019</vt:lpstr>
      <vt:lpstr>Группа МАК-2018</vt:lpstr>
      <vt:lpstr>Группа  МЭО-2018</vt:lpstr>
      <vt:lpstr>Группа СРА-2018</vt:lpstr>
      <vt:lpstr> Группа АЖС-2018 </vt:lpstr>
      <vt:lpstr>Группа  П-2018</vt:lpstr>
      <vt:lpstr>А-2018 тобы</vt:lpstr>
      <vt:lpstr>ШМ-2018 тобы</vt:lpstr>
      <vt:lpstr>Группа ОП-2018-1</vt:lpstr>
      <vt:lpstr>ТҰ-2018-2 тобы</vt:lpstr>
      <vt:lpstr>Группа ОП-2018-3 </vt:lpstr>
      <vt:lpstr>Группа КК-2018 </vt:lpstr>
      <vt:lpstr>Группа ОПп-2017-1</vt:lpstr>
      <vt:lpstr>ТҰа-2017-2 тобы</vt:lpstr>
      <vt:lpstr>Презентация PowerPoint</vt:lpstr>
      <vt:lpstr>Презентация PowerPoint</vt:lpstr>
      <vt:lpstr> Выводы и предложения.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2015-01-13T06:11:34Z</dcterms:created>
  <dcterms:modified xsi:type="dcterms:W3CDTF">2020-07-08T06:05:28Z</dcterms:modified>
</cp:coreProperties>
</file>